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neural_flow shows what one real input becomes as it moves through a PyTorch network, and why the network decides what it decides. The banner is the ResNet-50 example: books of feature maps, beams between stages, and what one unit in each stage sees.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Scope: representation flow for one real input (or a sequence of inputs), not graph drawing. Deliberately out of scope: training, graph editing, optimisation-based feature visualisation, and any claim of clinical validity for the demo models.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criteria came from the original specification: representation-flow rather than a computational graph, arbitrary architectures, memory safety for large 3-D tensors, faithful rendering, and presentation quality. Explanations and movies were added in the second 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weights: ResNet-50, ViT-B/16 and the TorchXRayVision DenseNet. The U-Net, 3-D U-Net and multi-head models were trained briefly on built-in synthetic data, so their activations are meaningful. They demonstrate the tool, not clinical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hero example, kept from the first round. Everything is computed from this one input: activations from the capture pass; beams, circles, lines and Grad-CAM from one gradient pass.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FlowResult can be rendered three ways. The technical style targets publications (SVG/PDF keep text and arrows as vectors); the story style targets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ViT-B/16 (ImageNet-1k, JAX port via timm). Same input as ResNet-50: Egyptian cat, p = 0.98.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Real clinical-style model on a real, public chest radiograph. The occlusion movie (later) tests whether the prediction depends on the heart region.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small U-Net trained for 200 steps on built-in synthetic microscopy images. Skip connections come from runtime dataflow, not from names.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3-D U-Net is trained on synthetic MRI-like head phantoms with lesions. The renderer is a small orthographic ray caster on grid_sample. Tensors are nibabel/MONAI [X, Y, Z] by default.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small multi-task network trained for 600 steps on synthetic data. It tracks age (predicted 29 → 80 for true 25 → 85) and detects lesions above about 2 voxels in radius.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Movies hold stages, channels, per-channel scale and the PCA colour basis fixed across frames, so any change you see is a change in activation. Beams, receptive fields, contributions and Grad-CAM move with the input.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movies are in-distribution sweeps where the expected behaviour is known, so the movie checks the model rather than just decorating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Outputs land in examples/outputs. The checkout script fetches the UNesT MONAI bundle, the MNI152 template and torchvision weights into real_models/. monai_bundle.py builds any MONAI bundle from its own config.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references for the architectures, the explanation methods (Grad-CAM, effective receptive field, attention rollout), the real models and data, and the tooling.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image" Target="../media/image-4-5.jpg"/><Relationship Id="rId6" Type="http://schemas.openxmlformats.org/officeDocument/2006/relationships/image" Target="../media/image-4-6.jpg"/><Relationship Id="rId7" Type="http://schemas.openxmlformats.org/officeDocument/2006/relationships/image" Target="../media/image-4-7.jp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2-1.mp4"/><Relationship Id="rId2" Type="http://schemas.microsoft.com/office/2007/relationships/media" Target="../media/media-12-1.mp4"/><Relationship Id="rId3" Type="http://schemas.openxmlformats.org/officeDocument/2006/relationships/image" Target="../media/image-12-3.png"/><Relationship Id="rId4" Type="http://schemas.openxmlformats.org/officeDocument/2006/relationships/video" Target="../media/media-12-4.mp4"/><Relationship Id="rId5" Type="http://schemas.microsoft.com/office/2007/relationships/media" Target="../media/media-12-4.mp4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3-1.mp4"/><Relationship Id="rId2" Type="http://schemas.microsoft.com/office/2007/relationships/media" Target="../media/media-13-1.mp4"/><Relationship Id="rId3" Type="http://schemas.openxmlformats.org/officeDocument/2006/relationships/image" Target="../media/image-13-3.png"/><Relationship Id="rId4" Type="http://schemas.openxmlformats.org/officeDocument/2006/relationships/video" Target="../media/media-13-4.mp4"/><Relationship Id="rId5" Type="http://schemas.microsoft.com/office/2007/relationships/media" Target="../media/media-13-4.mp4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deck_assets/hero_bann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9836"/>
            <a:ext cx="12191695" cy="259276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66928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neural_flow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1417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Seeing what a network sees: representation-flow visualisation for PyTorch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60533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pymodelvis  ·  MASI Lab / VALIANT, Vanderbilt University  ·  September 2026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071055" y="605332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ResNet-50 (ImageNet weights) looking at a cat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SCOPING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boxes-and-arrows to representations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0020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 viewers such as Netron and TensorBoard graphs draw operations as boxes. They don't show what a specific input becomes, which region drives a decision, or how representations change as the input changes. That is what we need for teaching, debugging, papers and talks, and especially for 3-D medical models.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goal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any PyTorch model and a real input, show the flow INPUT → FEATURES → LATENT → HEAD(S) → OUTPUT using the actual activations, at presentation quality, and as movies over changing inputs.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400800" y="1600200"/>
            <a:ext cx="5239512" cy="2331720"/>
          </a:xfrm>
          <a:prstGeom prst="roundRect">
            <a:avLst>
              <a:gd name="adj" fmla="val 3137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629400" y="1728216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scope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2075688"/>
            <a:ext cx="48463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Arbitrary PyTorch models: CNN, U-Net, ViT/Swin, 3-D, multi-input / multi-head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 stage selection with explicit overrides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PNG / SVG / PDF, interactive HTML, movies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Gradient explanations: receptive fields, contributions, Grad-CAM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Memory-safe capture of very large 3-D activations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0" y="4160520"/>
            <a:ext cx="5239512" cy="1975104"/>
          </a:xfrm>
          <a:prstGeom prst="roundRect">
            <a:avLst>
              <a:gd name="adj" fmla="val 37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629400" y="4288536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scope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629400" y="4636008"/>
            <a:ext cx="484632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or fine-tuning models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Editing or exporting computational graphs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visualisation by optimisation (DeepDream-style)</a:t>
            </a:r>
            <a:endParaRPr lang="en-US" sz="13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Non-PyTorch frameworks; clinical validation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12648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Delivered: Python package · 50 CPU tests · 4 design docs · 9 examples on 5 real and 3 trained demo models · 4 movies · UNesT checkout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CRITERIA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rules the package is built around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830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31343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Representation, not computation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9748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5–12 meaningful stages chosen automatically. ReLUs, norms, dropout and reshapes are folded away.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38218" y="160020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66818" y="17830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566818" y="231343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Architecture-agnostic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66818" y="269748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Forward hooks plus runtime dataflow tracing recover skips, merges and branches. torch.fx is optional; failures fall back gracefully.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27797" y="160020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356397" y="178308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8356397" y="231343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Non-invasive and memory-safe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8356397" y="269748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eval() + no_grad(); every hook removed; user tensors untouched. Large tensors are reduced on-device within max_capture_mb.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402336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42062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473659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Faithful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512064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pixel comes from the actual input. Percentile normalisation; outputs are never presented as probabilities unless they are; ≈ marks summaries.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338218" y="402336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566818" y="42062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4566818" y="473659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Explanatory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4566818" y="512064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Beams: which region feeds the strongest unit. Circles: what that unit sees. Lines: W·x contributions. Grad-CAM evidence.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127797" y="4023360"/>
            <a:ext cx="3515258" cy="2148840"/>
          </a:xfrm>
          <a:prstGeom prst="roundRect">
            <a:avLst>
              <a:gd name="adj" fmla="val 3404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56397" y="420624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600" dirty="0"/>
          </a:p>
        </p:txBody>
      </p:sp>
      <p:sp>
        <p:nvSpPr>
          <p:cNvPr id="27" name="Text 25"/>
          <p:cNvSpPr txBox="1"/>
          <p:nvPr/>
        </p:nvSpPr>
        <p:spPr>
          <a:xfrm>
            <a:off x="8356397" y="4736592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Presentation-grade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8356397" y="5120640"/>
            <a:ext cx="305805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cinematic theme, Inter typeface, 16:9 wrapping, vector SVG/PDF. Movies keep channels, colours and scale fixed across frames.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OF EXAMPLES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examples, five with real pretrained weights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155448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4434840" y="155448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/ WEIGHTS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7171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SHOWS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883664"/>
            <a:ext cx="11094415" cy="566928"/>
          </a:xfrm>
          <a:prstGeom prst="rect">
            <a:avLst/>
          </a:prstGeom>
          <a:solidFill>
            <a:srgbClr val="16161B"/>
          </a:solidFill>
          <a:ln w="12700">
            <a:solidFill>
              <a:srgbClr val="16161B"/>
            </a:solidFill>
            <a:prstDash val="solid"/>
          </a:ln>
        </p:spPr>
      </p:sp>
      <p:pic>
        <p:nvPicPr>
          <p:cNvPr id="9" name="Image 0" descr="/tmp/claude-0/deck_assets/resnet_cine_thumb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" y="1920240"/>
            <a:ext cx="987552" cy="49377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920240" y="1920240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ResNet-50 · the cat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4434840" y="1920240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ImageNet weights (timm / torchvision)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7589520" y="1920240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 of features, receptive fields 8 → 224 px, Grad-CAM</a:t>
            </a:r>
            <a:endParaRPr lang="en-US" sz="1200" dirty="0"/>
          </a:p>
        </p:txBody>
      </p:sp>
      <p:pic>
        <p:nvPicPr>
          <p:cNvPr id="13" name="Image 1" descr="/tmp/claude-0/deck_assets/vit_cine_thumb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" y="2523744"/>
            <a:ext cx="987552" cy="49377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920240" y="2523744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ViT-B/16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4434840" y="2523744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ImageNet weights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7589520" y="2523744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Tokens as a 14×14 grid; attention globalises by block 4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548640" y="3090672"/>
            <a:ext cx="11094415" cy="566928"/>
          </a:xfrm>
          <a:prstGeom prst="rect">
            <a:avLst/>
          </a:prstGeom>
          <a:solidFill>
            <a:srgbClr val="16161B"/>
          </a:solidFill>
          <a:ln w="12700">
            <a:solidFill>
              <a:srgbClr val="16161B"/>
            </a:solidFill>
            <a:prstDash val="solid"/>
          </a:ln>
        </p:spPr>
      </p:sp>
      <p:pic>
        <p:nvPicPr>
          <p:cNvPr id="18" name="Image 2" descr="/tmp/claude-0/deck_assets/cxr_cine_thumb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3127248"/>
            <a:ext cx="987552" cy="49377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920240" y="3127248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Chest X-ray DenseNet-121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4434840" y="3127248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Real: TorchXRayVision, NIH ChestX-ray14 image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7589520" y="3127248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Cardiomegaly evidence on the heart; ± contributions</a:t>
            </a:r>
            <a:endParaRPr lang="en-US" sz="1200" dirty="0"/>
          </a:p>
        </p:txBody>
      </p:sp>
      <p:pic>
        <p:nvPicPr>
          <p:cNvPr id="22" name="Image 3" descr="/tmp/claude-0/deck_assets/unet_cine_thumb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3730752"/>
            <a:ext cx="987552" cy="493776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920240" y="3730752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2-D U-Net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4434840" y="3730752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on synthetic microscopy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7589520" y="3730752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 connections, U layout, segmentation overlay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548640" y="4297680"/>
            <a:ext cx="11094415" cy="566928"/>
          </a:xfrm>
          <a:prstGeom prst="rect">
            <a:avLst/>
          </a:prstGeom>
          <a:solidFill>
            <a:srgbClr val="16161B"/>
          </a:solidFill>
          <a:ln w="12700">
            <a:solidFill>
              <a:srgbClr val="16161B"/>
            </a:solidFill>
            <a:prstDash val="solid"/>
          </a:ln>
        </p:spPr>
      </p:sp>
      <p:pic>
        <p:nvPicPr>
          <p:cNvPr id="27" name="Image 4" descr="/tmp/claude-0/deck_assets/med3d_cine_thumb.jp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179" y="4334256"/>
            <a:ext cx="971363" cy="493776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920240" y="4334256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3-D U-Net</a:t>
            </a:r>
            <a:endParaRPr lang="en-US" sz="1300" dirty="0"/>
          </a:p>
        </p:txBody>
      </p:sp>
      <p:sp>
        <p:nvSpPr>
          <p:cNvPr id="29" name="Text 22"/>
          <p:cNvSpPr txBox="1"/>
          <p:nvPr/>
        </p:nvSpPr>
        <p:spPr>
          <a:xfrm>
            <a:off x="4434840" y="4334256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on synthetic MRI volumes</a:t>
            </a:r>
            <a:endParaRPr lang="en-US" sz="1200" dirty="0"/>
          </a:p>
        </p:txBody>
      </p:sp>
      <p:sp>
        <p:nvSpPr>
          <p:cNvPr id="30" name="Text 23"/>
          <p:cNvSpPr txBox="1"/>
          <p:nvPr/>
        </p:nvSpPr>
        <p:spPr>
          <a:xfrm>
            <a:off x="7589520" y="4334256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[B,C,X,Y,Z] as voxel blocks; ortho slices; 3-D segmentation</a:t>
            </a:r>
            <a:endParaRPr lang="en-US" sz="1200" dirty="0"/>
          </a:p>
        </p:txBody>
      </p:sp>
      <p:pic>
        <p:nvPicPr>
          <p:cNvPr id="31" name="Image 5" descr="/tmp/claude-0/deck_assets/multi_cine_thumb.jp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019" y="4937760"/>
            <a:ext cx="627681" cy="493776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1920240" y="4937760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Multi-input, multi-head</a:t>
            </a:r>
            <a:endParaRPr lang="en-US" sz="1300" dirty="0"/>
          </a:p>
        </p:txBody>
      </p:sp>
      <p:sp>
        <p:nvSpPr>
          <p:cNvPr id="33" name="Text 25"/>
          <p:cNvSpPr txBox="1"/>
          <p:nvPr/>
        </p:nvSpPr>
        <p:spPr>
          <a:xfrm>
            <a:off x="4434840" y="4937760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on synthetic MRI + clinical</a:t>
            </a:r>
            <a:endParaRPr lang="en-US" sz="1200" dirty="0"/>
          </a:p>
        </p:txBody>
      </p:sp>
      <p:sp>
        <p:nvSpPr>
          <p:cNvPr id="34" name="Text 26"/>
          <p:cNvSpPr txBox="1"/>
          <p:nvPr/>
        </p:nvSpPr>
        <p:spPr>
          <a:xfrm>
            <a:off x="7589520" y="4937760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and branching into 3 heads</a:t>
            </a:r>
            <a:endParaRPr lang="en-US" sz="1200" dirty="0"/>
          </a:p>
        </p:txBody>
      </p:sp>
      <p:sp>
        <p:nvSpPr>
          <p:cNvPr id="35" name="Shape 27"/>
          <p:cNvSpPr/>
          <p:nvPr/>
        </p:nvSpPr>
        <p:spPr>
          <a:xfrm>
            <a:off x="548640" y="5504688"/>
            <a:ext cx="11094415" cy="566928"/>
          </a:xfrm>
          <a:prstGeom prst="rect">
            <a:avLst/>
          </a:prstGeom>
          <a:solidFill>
            <a:srgbClr val="16161B"/>
          </a:solidFill>
          <a:ln w="12700">
            <a:solidFill>
              <a:srgbClr val="16161B"/>
            </a:solidFill>
            <a:prstDash val="solid"/>
          </a:ln>
        </p:spPr>
      </p:sp>
      <p:pic>
        <p:nvPicPr>
          <p:cNvPr id="36" name="Image 6" descr="/tmp/claude-0/deck_assets/pan_cover.jp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73" y="5541264"/>
            <a:ext cx="884375" cy="493776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1920240" y="5541264"/>
            <a:ext cx="26060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Movies</a:t>
            </a:r>
            <a:endParaRPr lang="en-US" sz="1300" dirty="0"/>
          </a:p>
        </p:txBody>
      </p:sp>
      <p:sp>
        <p:nvSpPr>
          <p:cNvPr id="38" name="Text 29"/>
          <p:cNvSpPr txBox="1"/>
          <p:nvPr/>
        </p:nvSpPr>
        <p:spPr>
          <a:xfrm>
            <a:off x="4434840" y="5541264"/>
            <a:ext cx="3017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ResNet-50, ViT, DenseNet, multi-head</a:t>
            </a:r>
            <a:endParaRPr lang="en-US" sz="1200" dirty="0"/>
          </a:p>
        </p:txBody>
      </p:sp>
      <p:sp>
        <p:nvSpPr>
          <p:cNvPr id="39" name="Text 30"/>
          <p:cNvSpPr txBox="1"/>
          <p:nvPr/>
        </p:nvSpPr>
        <p:spPr>
          <a:xfrm>
            <a:off x="7589520" y="5541264"/>
            <a:ext cx="402336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pan, subject ageing, occlusion sweep</a:t>
            </a:r>
            <a:endParaRPr lang="en-US" sz="1200" dirty="0"/>
          </a:p>
        </p:txBody>
      </p:sp>
      <p:sp>
        <p:nvSpPr>
          <p:cNvPr id="40" name="Text 31"/>
          <p:cNvSpPr txBox="1"/>
          <p:nvPr/>
        </p:nvSpPr>
        <p:spPr>
          <a:xfrm>
            <a:off x="548640" y="626364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BBF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run on your machine: MASI UNesT whole-brain segmentation (MONAI bundle) via tools/checkout_real_models.py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 · REAL WEIGHTS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ResNet-50 looks at a cat</a:t>
            </a:r>
            <a:endParaRPr lang="en-US" sz="3000" dirty="0"/>
          </a:p>
        </p:txBody>
      </p:sp>
      <p:pic>
        <p:nvPicPr>
          <p:cNvPr id="5" name="Image 0" descr="/tmp/claude-0/deck_assets/resnet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86043"/>
            <a:ext cx="11094415" cy="300011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604445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style="cinematic" · theme="black" · 7 stages chosen automatically from 183 module calls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 page = PCA of all maps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principal components of every channel as RGB: the whole layer at a glance. Deep layers separate the face.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90824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55416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55416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957752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Beams between stages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573704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region of the previous stage that feeds each stage's strongest unit: a small window, then wider after downsampling.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33008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397600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397600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799936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one unit sees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415888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|∂unit/∂input| crops: the receptive field grows 8 → 22 → 37 → 68 → 224 px.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9075191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239783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239783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9642119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'Egyptian cat'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9258071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 and blue lines are the largest weight × activation terms. Grad-CAM evidence lies on the face.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 · SAME TRACE, OTHER RENDERERS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figures for papers, story mode for teaching</a:t>
            </a:r>
            <a:endParaRPr lang="en-US" sz="3000" dirty="0"/>
          </a:p>
        </p:txBody>
      </p:sp>
      <p:pic>
        <p:nvPicPr>
          <p:cNvPr id="5" name="Image 0" descr="/tmp/claude-0/deck_assets/resnet_tec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57936"/>
            <a:ext cx="11094415" cy="197850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65472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style="technical": channel mosaics, module names and types, exact shapes; channel depth shown as offset sheets</a:t>
            </a:r>
            <a:endParaRPr lang="en-US" sz="1100" dirty="0"/>
          </a:p>
        </p:txBody>
      </p:sp>
      <p:pic>
        <p:nvPicPr>
          <p:cNvPr id="7" name="Image 1" descr="/tmp/claude-0/deck_assets/resnet_story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208453"/>
            <a:ext cx="11094415" cy="209869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6325435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style="story": conceptual stages with grouped labels (LOW-LEVEL → STRUCTURAL → HIGH-LEVEL → LATENT → HEAD)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2 · REAL WEIGHTS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Vision Transformer mixes the whole image early</a:t>
            </a:r>
            <a:endParaRPr lang="en-US" sz="3000" dirty="0"/>
          </a:p>
        </p:txBody>
      </p:sp>
      <p:pic>
        <p:nvPicPr>
          <p:cNvPr id="5" name="Image 0" descr="/tmp/claude-0/deck_assets/vit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03921"/>
            <a:ext cx="11094415" cy="276435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486567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timm vit_base_patch16_224 · blocks sampled 0, 2, 4, 7, 9, 11 · Egyptian cat p = 0.98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become a grid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 tokens × 768: CLS separated, 196 patch tokens reshaped to 14 × 14 pages.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90824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55416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55416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957752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Rays instead of windows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573704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Dependencies between blocks are scattered: every token can draw on the whole image.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33008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397600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397600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799936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Receptive fields go global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415888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px at the patch embedding, 42 px at block 2, ≈ 170 px by block 4. Compare the CNN's gradual growth.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9075191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239783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239783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9642119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Robust channel ranking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9258071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Transformers carry a few near-constant 'massive' channels, so pages are ranked by p90 − p10 spread.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3 · REAL MEDICAL MODEL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Chest X-ray: where the Cardiomegaly evidence lies</a:t>
            </a:r>
            <a:endParaRPr lang="en-US" sz="3000" dirty="0"/>
          </a:p>
        </p:txBody>
      </p:sp>
      <p:pic>
        <p:nvPicPr>
          <p:cNvPr id="5" name="Image 0" descr="/tmp/claude-0/deck_assets/cxr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62929"/>
            <a:ext cx="11094415" cy="30463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627559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DenseNet-121 dense blocks 1–4 · 1024-d latent · 18 calibrated outputs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115568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model, public image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TorchXRayVision DenseNet-121 (7 datasets, 18 pathologies) on NIH ChestX-ray14 00000001_000.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90824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555416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555416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3957752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on the heart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573704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Grad-CAM for Cardiomegaly (p = 0.62) concentrates on the cardiac silhouette.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33008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397600" y="5257800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397600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6799936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Arguments for and against</a:t>
            </a:r>
            <a:endParaRPr lang="en-US" sz="1300" dirty="0"/>
          </a:p>
        </p:txBody>
      </p:sp>
      <p:sp>
        <p:nvSpPr>
          <p:cNvPr id="21" name="Text 18"/>
          <p:cNvSpPr txBox="1"/>
          <p:nvPr/>
        </p:nvSpPr>
        <p:spPr>
          <a:xfrm>
            <a:off x="6415888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 latent units push Cardiomegaly up; blue ones push it down. Both are shown.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9075191" y="5074920"/>
            <a:ext cx="2567864" cy="1417320"/>
          </a:xfrm>
          <a:prstGeom prst="roundRect">
            <a:avLst>
              <a:gd name="adj" fmla="val 5161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239783" y="5257800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9239783" y="52578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9642119" y="5212080"/>
            <a:ext cx="18820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Honest outputs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9258071" y="5678424"/>
            <a:ext cx="22021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output_types = multilabel_probs: calibrated probabilities, top-5 listed, 7 labels above 0.5.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4 · TRAINED ON SYNTHETIC DATA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2-D U-Net: skip connections as bridges</a:t>
            </a:r>
            <a:endParaRPr lang="en-US" sz="3000" dirty="0"/>
          </a:p>
        </p:txBody>
      </p:sp>
      <p:pic>
        <p:nvPicPr>
          <p:cNvPr id="5" name="Image 0" descr="/tmp/claude-0/deck_assets/unet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12150"/>
            <a:ext cx="7589520" cy="354810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412480" y="1600200"/>
            <a:ext cx="323057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F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Topology from the actual execution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TorchFunctionMode records every tensor op; walking back from each stage's inputs finds enc1 → dec1, enc2 → dec2 … even through torch.cat in forward().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F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layout, automatically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Resolution-matched skips trigger a layout that dips by resolution level, so skips become horizontal bridges.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4F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 overlay</a:t>
            </a:r>
            <a:endParaRPr lang="en-US" sz="13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(red) and debris (blue) are overlaid on the input; connector layers such as pooling and up-convs are absorbed into their blocks.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5 · [B, C, X, Y, Z] AS A FIRST-CLASS TENSOR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3-D U-Net: from anatomy to voxel blocks</a:t>
            </a:r>
            <a:endParaRPr lang="en-US" sz="3000" dirty="0"/>
          </a:p>
        </p:txBody>
      </p:sp>
      <p:pic>
        <p:nvPicPr>
          <p:cNvPr id="5" name="Image 0" descr="/tmp/claude-0/deck_assets/med3d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42744"/>
            <a:ext cx="6949440" cy="3532632"/>
          </a:xfrm>
          <a:prstGeom prst="rect">
            <a:avLst/>
          </a:prstGeom>
        </p:spPr>
      </p:pic>
      <p:pic>
        <p:nvPicPr>
          <p:cNvPr id="6" name="Image 1" descr="/tmp/claude-0/deck_assets/med3d_proj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2123237"/>
            <a:ext cx="3840480" cy="133136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818120" y="3472891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717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volume_mode="projection" (max-intensity per axis)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818120" y="4389120"/>
            <a:ext cx="38404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Input: cut-away anatomy with orthogonal slices through the centre of mass.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Features: solid voxels for the strongest activations inside a translucent block; small volumes keep discrete cubes.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Slices through each stage's activation peak, not the geometric centre.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Output: 'glass' anatomy with an opaque lesion (Dice 0.89 on the test volume).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6 · MULTI-INPUT, MULTI-HEAD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MRI + clinical vector → segmentation, lesion and brain age</a:t>
            </a:r>
            <a:endParaRPr lang="en-US" sz="3000" dirty="0"/>
          </a:p>
        </p:txBody>
      </p:sp>
      <p:pic>
        <p:nvPicPr>
          <p:cNvPr id="5" name="Image 0" descr="/tmp/claude-0/deck_assets/multi_cin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589" y="1417320"/>
            <a:ext cx="6444343" cy="50749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360920" y="1618488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60920" y="16184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818120" y="1600200"/>
            <a:ext cx="38249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 inputs, dict outputs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7818120" y="1984248"/>
            <a:ext cx="3824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{'mri', 'clinical'} in; {'lesion_seg', 'lesion_present', 'brain_age'} out, each with its own card.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360920" y="2807208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360920" y="28072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7818120" y="2788920"/>
            <a:ext cx="38249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Fusion and branching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818120" y="3172968"/>
            <a:ext cx="3824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clinical MLP sits next to its late fusion; heads fan out from the shared representation.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360920" y="3995928"/>
            <a:ext cx="310896" cy="3108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360920" y="39959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7818120" y="3977640"/>
            <a:ext cx="38249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labels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7818120" y="4361688"/>
            <a:ext cx="3824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ENCODER, DECODER, FUSION, CLINICAL FEATURES and head names are inferred from the graph.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7360920" y="5184648"/>
            <a:ext cx="310896" cy="310896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7360920" y="51846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909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7818120" y="5166360"/>
            <a:ext cx="3824935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Conservative semantics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7818120" y="5550408"/>
            <a:ext cx="38249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Sigmoid probability for lesion_present, regression for brain_age, a 3-D mask for lesion_seg.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MOVIES OVER CHANGING INPUTS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camera pans across four photographs</a:t>
            </a:r>
            <a:endParaRPr lang="en-US" sz="30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554480"/>
            <a:ext cx="5387188" cy="3030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21933"/>
            <a:ext cx="53871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ResNet-50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060261"/>
            <a:ext cx="53871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Egyptian cat → espresso → drilling platform / crane → go-kart (the astronaut). The timeline and film strip track the top classes.</a:t>
            </a:r>
            <a:endParaRPr lang="en-US" sz="1200" dirty="0"/>
          </a:p>
        </p:txBody>
      </p:sp>
      <p:pic>
        <p:nvPicPr>
          <p:cNvPr id="6" name="Media 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5868" y="1554480"/>
            <a:ext cx="5387188" cy="303029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55868" y="4721933"/>
            <a:ext cx="53871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ViT-B/16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255868" y="5060261"/>
            <a:ext cx="53871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pan through a transformer: rays gather from across the image, and predictions switch more sharply.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MOVIES WHERE THE NETWORK MAKES SENSE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subject ages; a patch hides the heart</a:t>
            </a:r>
            <a:endParaRPr lang="en-US" sz="3000" dirty="0"/>
          </a:p>
        </p:txBody>
      </p:sp>
      <p:pic>
        <p:nvPicPr>
          <p:cNvPr id="3" name="Media 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48640" y="1554480"/>
            <a:ext cx="5387188" cy="3030293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721933"/>
            <a:ext cx="53871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synthetic subject over time (3-D)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5060261"/>
            <a:ext cx="53871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Ventricles enlarge while a lesion appears and grows. Predicted brain age rises (29 → 72), lesion probability switches 0 → 1, and the segmented volume grows.</a:t>
            </a:r>
            <a:endParaRPr lang="en-US" sz="1200" dirty="0"/>
          </a:p>
        </p:txBody>
      </p:sp>
      <p:pic>
        <p:nvPicPr>
          <p:cNvPr id="6" name="Media 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5868" y="1554480"/>
            <a:ext cx="5387188" cy="303029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55868" y="4721933"/>
            <a:ext cx="53871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Occlusion sweep on a chest X-ray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255868" y="5060261"/>
            <a:ext cx="53871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A1A1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grey patch slides over the film. Cardiomegaly falls when the heart is covered (and the model then prefers Hernia), a direct test of reliance.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INSTRUCTIONS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Install, render, explore, animate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495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21408"/>
            <a:ext cx="495284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cd ~/dev/pymodelvis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-m venv .venv &amp;&amp; source .venv/bin/activate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pip install -e ".[all]"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pytest -q                       # 50 tests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33008" y="155448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61608" y="1691640"/>
            <a:ext cx="495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figure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61608" y="2121408"/>
            <a:ext cx="495284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neural_flow import visualize_model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visualize_model(model, x, output="flow.png",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style="cinematic")   # black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style="technical" | "story";  theme="light"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figsize=(16, 9);  output="flow.svg" | ".html"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48640" y="406908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4206240"/>
            <a:ext cx="495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movie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636008"/>
            <a:ext cx="495284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neural_flow import animate_inputs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neural_flow.sequences import pan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frames = pan(img, window=256, steps=48)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animate_inputs(model, frames,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output="pan.mp4", class_names=names)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33008" y="4069080"/>
            <a:ext cx="5410048" cy="2240280"/>
          </a:xfrm>
          <a:prstGeom prst="roundRect">
            <a:avLst>
              <a:gd name="adj" fmla="val 3265"/>
            </a:avLst>
          </a:prstGeom>
          <a:solidFill>
            <a:srgbClr val="16161B"/>
          </a:solidFill>
          <a:ln w="9525">
            <a:solidFill>
              <a:srgbClr val="2E2E3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61608" y="4206240"/>
            <a:ext cx="495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7E8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 and real models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61608" y="4636008"/>
            <a:ext cx="495284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bash examples/run_all.sh        # every figure + movie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tools/checkout_real_models.py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examples/monai_bundle.py  # MASI UNesT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D4D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examples/monai_bundle.py --movie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909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29768"/>
            <a:ext cx="100584" cy="100584"/>
          </a:xfrm>
          <a:prstGeom prst="ellipse">
            <a:avLst/>
          </a:prstGeom>
          <a:solidFill>
            <a:srgbClr val="67E8F9"/>
          </a:solidFill>
          <a:ln w="12700">
            <a:solidFill>
              <a:srgbClr val="67E8F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731520" y="3291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CITATIONS AND REFERENCES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4F4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08760"/>
            <a:ext cx="544068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K, et al. Deep residual learning for image recognition. CVPR 2016.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Dosovitskiy A, et al. An image is worth 16×16 words: Transformers for image recognition at scale. ICLR 2021.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Ronneberger O, et al. U-Net: Convolutional networks for biomedical image segmentation. MICCAI 2015.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Çiçek Ö, et al. 3D U-Net: Learning dense volumetric segmentation from sparse annotation. MICCAI 2016.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Selvaraju RR, et al. Grad-CAM: Visual explanations from deep networks via gradient-based localization. ICCV 2017.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Luo W, et al. Understanding the effective receptive field in deep convolutional neural networks. NeurIPS 2016.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Abnar S, Zuidema W. Quantifying attention flow in transformers. ACL 2020.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Zeiler MD, Fergus R. Visualizing and understanding convolutional networks. ECCV 2014.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Olah C, Mordvintsev A, Schubert L. Feature visualization. Distill 2017.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217920" y="1508760"/>
            <a:ext cx="544068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Cohen JP, et al. TorchXRayVision: A library of chest X-ray datasets and models. MIDL 2022.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Wang X, et al. ChestX-ray8: Hospital-scale chest X-ray database and benchmarks. CVPR 2017.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 X, et al. UNesT: Local spatial representation learning with hierarchical transformer for efficient medical segmentation. Medical Image Analysis 2023.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Cardoso MJ, et al. MONAI: An open-source framework for deep learning in healthcare. arXiv 2211.02701, 2022.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Wightman R. PyTorch Image Models (timm). GitHub, 2019.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Fonov V, et al. Unbiased average age-appropriate atlases for pediatric studies (MNI152 2009). NeuroImage 2011.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der Walt S, et al. scikit-image: Image processing in Python. PeerJ 2014.</a:t>
            </a:r>
            <a:endParaRPr lang="en-US" sz="115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0"/>
            </a:pPr>
            <a:r>
              <a:rPr lang="en-US" sz="1150" dirty="0">
                <a:solidFill>
                  <a:srgbClr val="D4D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Roeder L. Netron: visualizer for neural network models. GitHub.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neural_flow — representation-flow visualisation for PyTorch</dc:title>
  <dc:subject>PptxGenJS Presentation</dc:subject>
  <dc:creator>MASI Lab, Vanderbilt University</dc:creator>
  <cp:lastModifiedBy>MASI Lab, Vanderbilt University</cp:lastModifiedBy>
  <cp:revision>1</cp:revision>
  <dcterms:created xsi:type="dcterms:W3CDTF">2026-09-29T12:37:35Z</dcterms:created>
  <dcterms:modified xsi:type="dcterms:W3CDTF">2026-09-29T12:37:35Z</dcterms:modified>
</cp:coreProperties>
</file>